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78" r:id="rId11"/>
    <p:sldId id="282" r:id="rId12"/>
    <p:sldId id="279" r:id="rId13"/>
    <p:sldId id="280" r:id="rId14"/>
    <p:sldId id="281" r:id="rId15"/>
    <p:sldId id="283" r:id="rId16"/>
    <p:sldId id="284" r:id="rId17"/>
    <p:sldId id="287" r:id="rId18"/>
    <p:sldId id="288" r:id="rId19"/>
    <p:sldId id="285" r:id="rId20"/>
    <p:sldId id="286" r:id="rId21"/>
    <p:sldId id="264" r:id="rId22"/>
    <p:sldId id="266" r:id="rId23"/>
    <p:sldId id="26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8/11/2014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3F4B8F3-5F83-40D9-B520-3F20EF31C8AC}" type="datetimeFigureOut">
              <a:rPr lang="en-US" smtClean="0"/>
              <a:pPr/>
              <a:t>8/11/2014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MySQL</a:t>
            </a:r>
            <a:r>
              <a:rPr lang="en-US" dirty="0" smtClean="0"/>
              <a:t> </a:t>
            </a:r>
            <a:r>
              <a:rPr lang="en-US" dirty="0" err="1" smtClean="0"/>
              <a:t>Datatypes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Data Types and Collations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Collation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‘A’ and ‘a’ the same character?</a:t>
            </a:r>
            <a:br>
              <a:rPr lang="en-US" dirty="0" smtClean="0"/>
            </a:br>
            <a:r>
              <a:rPr lang="en-US" dirty="0" smtClean="0"/>
              <a:t>That, and other things, depend on the collation.</a:t>
            </a:r>
          </a:p>
          <a:p>
            <a:r>
              <a:rPr lang="en-US" dirty="0" smtClean="0"/>
              <a:t>‘Collation’ is for strings, and determines:</a:t>
            </a:r>
          </a:p>
          <a:p>
            <a:pPr lvl="1"/>
            <a:r>
              <a:rPr lang="en-US" dirty="0" smtClean="0"/>
              <a:t>Number of bytes per character.</a:t>
            </a:r>
          </a:p>
          <a:p>
            <a:pPr lvl="1"/>
            <a:r>
              <a:rPr lang="en-US" dirty="0" smtClean="0"/>
              <a:t>If characters are case sensitive.</a:t>
            </a:r>
          </a:p>
          <a:p>
            <a:r>
              <a:rPr lang="en-US" dirty="0" smtClean="0"/>
              <a:t>At </a:t>
            </a:r>
            <a:r>
              <a:rPr lang="en-US" dirty="0" err="1" smtClean="0"/>
              <a:t>MySQL</a:t>
            </a:r>
            <a:r>
              <a:rPr lang="en-US" dirty="0" smtClean="0"/>
              <a:t> Monitor, type SHOW COLLATION;</a:t>
            </a:r>
            <a:br>
              <a:rPr lang="en-US" dirty="0" smtClean="0"/>
            </a:br>
            <a:r>
              <a:rPr lang="en-US" dirty="0" smtClean="0"/>
              <a:t>to see the collations supported.</a:t>
            </a:r>
          </a:p>
          <a:p>
            <a:r>
              <a:rPr lang="en-US" dirty="0" smtClean="0"/>
              <a:t>Type SHOW CHARACTER SET; to see the char sets supported.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Byte vs Character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‘Byte’ is the atomic unit of data for most computer hardware.</a:t>
            </a:r>
          </a:p>
          <a:p>
            <a:r>
              <a:rPr lang="en-US" dirty="0" smtClean="0"/>
              <a:t>The ‘Character’ is the atomic unit of data for a human language.</a:t>
            </a:r>
          </a:p>
          <a:p>
            <a:r>
              <a:rPr lang="en-US" dirty="0" smtClean="0"/>
              <a:t>The ASCII definition allows 127 characters.</a:t>
            </a:r>
          </a:p>
          <a:p>
            <a:r>
              <a:rPr lang="en-US" dirty="0" smtClean="0"/>
              <a:t>Extended ACSII allows 255 characters.</a:t>
            </a:r>
          </a:p>
          <a:p>
            <a:r>
              <a:rPr lang="en-US" dirty="0" smtClean="0"/>
              <a:t>Unicode allows </a:t>
            </a:r>
            <a:r>
              <a:rPr lang="en-US" dirty="0"/>
              <a:t>up to </a:t>
            </a:r>
            <a:r>
              <a:rPr lang="en-US" dirty="0" smtClean="0"/>
              <a:t>4,294,967,296 characters (up to 4 bytes each), to accommodate all the world’s languages.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8957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</a:t>
            </a:r>
            <a:r>
              <a:rPr lang="en-US" dirty="0" err="1" smtClean="0"/>
              <a:t>vs</a:t>
            </a:r>
            <a:r>
              <a:rPr lang="en-US" dirty="0" smtClean="0"/>
              <a:t> Non-Binary Strings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binary string is a sequence of </a:t>
            </a:r>
            <a:r>
              <a:rPr lang="en-US" u="sng" dirty="0" smtClean="0"/>
              <a:t>bytes</a:t>
            </a:r>
            <a:r>
              <a:rPr lang="en-US" dirty="0" smtClean="0"/>
              <a:t>, </a:t>
            </a:r>
          </a:p>
          <a:p>
            <a:pPr lvl="1"/>
            <a:r>
              <a:rPr lang="en-US" dirty="0" smtClean="0"/>
              <a:t>Interpreted without a concept of character set.</a:t>
            </a:r>
          </a:p>
          <a:p>
            <a:pPr lvl="1"/>
            <a:r>
              <a:rPr lang="en-US" dirty="0" smtClean="0"/>
              <a:t>Processed byte by byte solely on binary value.</a:t>
            </a:r>
          </a:p>
          <a:p>
            <a:r>
              <a:rPr lang="en-US" dirty="0" smtClean="0"/>
              <a:t>A non-binary string is a sequence of </a:t>
            </a:r>
            <a:r>
              <a:rPr lang="en-US" u="sng" dirty="0" smtClean="0"/>
              <a:t>characters</a:t>
            </a:r>
            <a:r>
              <a:rPr lang="en-US" dirty="0" smtClean="0"/>
              <a:t>, </a:t>
            </a:r>
          </a:p>
          <a:p>
            <a:pPr lvl="1"/>
            <a:r>
              <a:rPr lang="en-US" dirty="0" smtClean="0"/>
              <a:t>Associated with a specific character set.</a:t>
            </a:r>
          </a:p>
          <a:p>
            <a:pPr lvl="1"/>
            <a:r>
              <a:rPr lang="en-US" dirty="0" smtClean="0"/>
              <a:t>Processed character by character.</a:t>
            </a:r>
          </a:p>
          <a:p>
            <a:pPr lvl="1"/>
            <a:r>
              <a:rPr lang="en-US" dirty="0" smtClean="0"/>
              <a:t>May be case sensitive or insensitive.</a:t>
            </a:r>
          </a:p>
          <a:p>
            <a:pPr lvl="1"/>
            <a:r>
              <a:rPr lang="en-US" dirty="0" smtClean="0"/>
              <a:t>May have 1 – 4 bytes per characters.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 Character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+----------+-----------------------------+---------------------+--------+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Charset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| Description                 | Default collation   |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Maxlen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+----------+-----------------------------+---------------------+--------+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big5     | Big5 Traditional Chinese    | big5_chinese_ci     |      2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dec8     | DEC West European           | dec8_swedish_ci     |      1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cp850    | DOS West European           | cp850_general_ci    |      1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hp8      | HP West European            | hp8_english_ci      |      1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utf8     | UTF-8 Unicode               | utf8_general_ci     |      3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ucs2     | UCS-2 Unicode               | ucs2_general_ci     |      2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cp932    | SJIS for Windows Japanese   | cp932_japanese_ci   |      2 |</a:t>
            </a:r>
          </a:p>
          <a:p>
            <a:pPr>
              <a:buNone/>
            </a:pPr>
            <a:r>
              <a:rPr lang="it-IT" sz="1200" dirty="0" smtClean="0">
                <a:latin typeface="Courier New" pitchFamily="49" charset="0"/>
                <a:cs typeface="Courier New" pitchFamily="49" charset="0"/>
              </a:rPr>
              <a:t>| ascii    | US ASCII                    | ascii_general_ci    |      1 |</a:t>
            </a:r>
          </a:p>
          <a:p>
            <a:pPr>
              <a:buNone/>
            </a:pP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dirty="0" err="1" smtClean="0"/>
              <a:t>MaxLen</a:t>
            </a:r>
            <a:r>
              <a:rPr lang="en-US" sz="2400" dirty="0" smtClean="0"/>
              <a:t> is the maximum number of bytes per character.</a:t>
            </a:r>
          </a:p>
          <a:p>
            <a:r>
              <a:rPr lang="en-US" sz="2400" dirty="0" smtClean="0"/>
              <a:t>_</a:t>
            </a:r>
            <a:r>
              <a:rPr lang="en-US" sz="2400" dirty="0" err="1" smtClean="0"/>
              <a:t>ci</a:t>
            </a:r>
            <a:r>
              <a:rPr lang="en-US" sz="2400" dirty="0" smtClean="0"/>
              <a:t> means case insensitive</a:t>
            </a:r>
          </a:p>
          <a:p>
            <a:r>
              <a:rPr lang="en-US" sz="2400" dirty="0" smtClean="0"/>
              <a:t>_</a:t>
            </a:r>
            <a:r>
              <a:rPr lang="en-US" sz="2400" dirty="0" err="1" smtClean="0"/>
              <a:t>cs</a:t>
            </a:r>
            <a:r>
              <a:rPr lang="en-US" sz="2400" dirty="0" smtClean="0"/>
              <a:t> means case sensitive.</a:t>
            </a:r>
          </a:p>
          <a:p>
            <a:r>
              <a:rPr lang="en-US" sz="2400" dirty="0" smtClean="0"/>
              <a:t>Ex: SHOW CHARACTER SET</a:t>
            </a:r>
          </a:p>
          <a:p>
            <a:pPr>
              <a:buNone/>
            </a:pPr>
            <a:endParaRPr lang="en-US" sz="1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 Collations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+--------------------------+----------+-----+---------+----------+---------+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Collation                |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Charset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| Id  | Default | Compiled |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Sortlen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+--------------------------+----------+-----+---------+----------+---------+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big5_chinese_ci          | big5     |   1 | Yes     | Yes      |       1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hp8_english_ci           | hp8      |   6 | Yes     | Yes      |       1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latin1_general_ci        | latin1   |  48 |         | Yes      |       1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latin1_general_cs        | latin1   |  49 |         | Yes      |       1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utf8_general_ci          | utf8     |  33 | Yes     | Yes      |       1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utf8_bin                 | utf8     |  83 |         | Yes      |       1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utf8_unicode_ci          | utf8     | 192 |         | Yes      |       8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binary                   | binary   |  63 | Yes     | Yes      |       1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hebrew_general_ci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|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hebrew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|  16 | Yes     | Yes      |       1 |</a:t>
            </a:r>
          </a:p>
          <a:p>
            <a:pPr>
              <a:buNone/>
            </a:pP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|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hebrew_bin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       | </a:t>
            </a:r>
            <a:r>
              <a:rPr lang="en-US" sz="1200" dirty="0" err="1" smtClean="0">
                <a:latin typeface="Courier New" pitchFamily="49" charset="0"/>
                <a:cs typeface="Courier New" pitchFamily="49" charset="0"/>
              </a:rPr>
              <a:t>hebrew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|  71 |         | Yes      |       1 |</a:t>
            </a:r>
          </a:p>
          <a:p>
            <a:pPr>
              <a:buNone/>
            </a:pP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400" dirty="0" smtClean="0"/>
              <a:t>_</a:t>
            </a:r>
            <a:r>
              <a:rPr lang="en-US" sz="2400" dirty="0" err="1" smtClean="0"/>
              <a:t>ci</a:t>
            </a:r>
            <a:r>
              <a:rPr lang="en-US" sz="2400" dirty="0" smtClean="0"/>
              <a:t> means case insensitive</a:t>
            </a:r>
          </a:p>
          <a:p>
            <a:r>
              <a:rPr lang="en-US" sz="2400" dirty="0" smtClean="0"/>
              <a:t>_</a:t>
            </a:r>
            <a:r>
              <a:rPr lang="en-US" sz="2400" dirty="0" err="1" smtClean="0"/>
              <a:t>cs</a:t>
            </a:r>
            <a:r>
              <a:rPr lang="en-US" sz="2400" dirty="0" smtClean="0"/>
              <a:t> means case sensitive.</a:t>
            </a:r>
          </a:p>
          <a:p>
            <a:r>
              <a:rPr lang="en-US" sz="2400" dirty="0" smtClean="0"/>
              <a:t>_bin means binary.</a:t>
            </a:r>
          </a:p>
          <a:p>
            <a:r>
              <a:rPr lang="en-US" sz="2400" dirty="0"/>
              <a:t>Ex: SHOW COLLATION</a:t>
            </a:r>
          </a:p>
          <a:p>
            <a:endParaRPr lang="en-US" sz="2400" dirty="0" smtClean="0"/>
          </a:p>
          <a:p>
            <a:pPr>
              <a:buNone/>
            </a:pPr>
            <a:endParaRPr lang="en-US" sz="1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ASCII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ASCII is a 1 byte per char character set.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362200"/>
            <a:ext cx="6705600" cy="718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28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UTF-8 Unicode Example: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8775746"/>
              </p:ext>
            </p:extLst>
          </p:nvPr>
        </p:nvGraphicFramePr>
        <p:xfrm>
          <a:off x="838200" y="1524000"/>
          <a:ext cx="4379964" cy="4679586"/>
        </p:xfrm>
        <a:graphic>
          <a:graphicData uri="http://schemas.openxmlformats.org/drawingml/2006/table">
            <a:tbl>
              <a:tblPr/>
              <a:tblGrid>
                <a:gridCol w="1094991"/>
                <a:gridCol w="1094991"/>
                <a:gridCol w="1094991"/>
                <a:gridCol w="1094991"/>
              </a:tblGrid>
              <a:tr h="194665">
                <a:tc>
                  <a:txBody>
                    <a:bodyPr/>
                    <a:lstStyle/>
                    <a:p>
                      <a:r>
                        <a:rPr lang="en-US" sz="1000" dirty="0"/>
                        <a:t>U+002E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.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2e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FULL STOP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/>
                        <a:t>U+002F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/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2f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SOLIDUS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/>
                        <a:t>U+0030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0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30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DIGIT ZERO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/>
                        <a:t>U+0031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1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31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DIGIT ONE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/>
                        <a:t>U+0032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2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32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DIGIT TWO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/>
                        <a:t>U+0033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33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DIGIT THREE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/>
                        <a:t>U+0034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4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34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DIGIT FOUR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/>
                        <a:t>U+0035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5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35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DIGIT FIVE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/>
                        <a:t>U+0036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6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36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DIGIT SIX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/>
                        <a:t>U+0037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7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37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DIGIT SEVEN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/>
                        <a:t>U+0038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8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38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DIGIT EIGHT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/>
                        <a:t>U+0039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9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39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DIGIT NINE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/>
                        <a:t>U+003A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: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3a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COLON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/>
                        <a:t>U+003B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;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3b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SEMICOLON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/>
                        <a:t>U+003C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&lt;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3c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LESS-THAN SIGN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/>
                        <a:t>U+003D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=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3d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EQUALS SIGN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0664">
                <a:tc>
                  <a:txBody>
                    <a:bodyPr/>
                    <a:lstStyle/>
                    <a:p>
                      <a:r>
                        <a:rPr lang="en-US" sz="1000" dirty="0"/>
                        <a:t>U+003E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&gt;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3e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GREATER-THAN SIGN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 dirty="0"/>
                        <a:t>U+003F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?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3f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QUESTION MARK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665">
                <a:tc>
                  <a:txBody>
                    <a:bodyPr/>
                    <a:lstStyle/>
                    <a:p>
                      <a:r>
                        <a:rPr lang="en-US" sz="1000"/>
                        <a:t>U+0040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@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40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COMMERCIAL AT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0664">
                <a:tc>
                  <a:txBody>
                    <a:bodyPr/>
                    <a:lstStyle/>
                    <a:p>
                      <a:r>
                        <a:rPr lang="en-US" sz="1000"/>
                        <a:t>U+0041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A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41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LATIN CAPITAL LETTER A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0664">
                <a:tc>
                  <a:txBody>
                    <a:bodyPr/>
                    <a:lstStyle/>
                    <a:p>
                      <a:r>
                        <a:rPr lang="en-US" sz="1000"/>
                        <a:t>U+0042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B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/>
                        <a:t>42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LATIN CAPITAL LETTER B</a:t>
                      </a:r>
                    </a:p>
                  </a:txBody>
                  <a:tcPr marL="48666" marR="48666" marT="24333" marB="2433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867400" y="1524000"/>
            <a:ext cx="2362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UTF-8 is a 1, 2, 3, or 4 byte per character set.</a:t>
            </a:r>
          </a:p>
          <a:p>
            <a:endParaRPr lang="en-US" dirty="0" smtClean="0"/>
          </a:p>
          <a:p>
            <a:r>
              <a:rPr lang="en-US" dirty="0" smtClean="0"/>
              <a:t>The first 127 chars of UTF are identical to ASCII.</a:t>
            </a:r>
          </a:p>
          <a:p>
            <a:endParaRPr lang="en-US" dirty="0"/>
          </a:p>
          <a:p>
            <a:r>
              <a:rPr lang="en-US" dirty="0" smtClean="0"/>
              <a:t>Above the ASCII values, the byte 00 to 7F does not appear anywhere, which removes possible ambiguity.</a:t>
            </a:r>
          </a:p>
          <a:p>
            <a:endParaRPr lang="en-US" dirty="0" smtClean="0"/>
          </a:p>
          <a:p>
            <a:r>
              <a:rPr lang="en-US" dirty="0" smtClean="0"/>
              <a:t>This means that each byte of a multi-byte UTF-8 bytes is between 80 and FF.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649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UTF-8 Unicode 2-bytes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95400"/>
            <a:ext cx="5143500" cy="5077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72200" y="1752600"/>
            <a:ext cx="2133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byte  includes information about the number of additional bytes in the character.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800600" y="2819400"/>
            <a:ext cx="3810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endCxn id="7" idx="6"/>
          </p:cNvCxnSpPr>
          <p:nvPr/>
        </p:nvCxnSpPr>
        <p:spPr>
          <a:xfrm flipH="1">
            <a:off x="5181600" y="2971800"/>
            <a:ext cx="9906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4953000" y="2286000"/>
            <a:ext cx="3810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6" idx="1"/>
            <a:endCxn id="10" idx="6"/>
          </p:cNvCxnSpPr>
          <p:nvPr/>
        </p:nvCxnSpPr>
        <p:spPr>
          <a:xfrm flipH="1" flipV="1">
            <a:off x="5334000" y="2476500"/>
            <a:ext cx="838200" cy="147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38800" y="3505200"/>
            <a:ext cx="289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Byte Meaning:</a:t>
            </a:r>
          </a:p>
          <a:p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Oxxxxxxx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1 byte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110yyyyy = 2 bytes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1110zzzz = 3 bytes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11110uuu = 4 bytes</a:t>
            </a:r>
          </a:p>
          <a:p>
            <a:endParaRPr lang="en-US" sz="14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400" baseline="30000" dirty="0" smtClean="0">
                <a:latin typeface="Courier New" pitchFamily="49" charset="0"/>
                <a:cs typeface="Courier New" pitchFamily="49" charset="0"/>
              </a:rPr>
              <a:t>st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byte 0 – 7F = 1 byte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400" baseline="30000" dirty="0" smtClean="0">
                <a:latin typeface="Courier New" pitchFamily="49" charset="0"/>
                <a:cs typeface="Courier New" pitchFamily="49" charset="0"/>
              </a:rPr>
              <a:t>st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byte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Cx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Dx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= 2 bytes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400" baseline="30000" dirty="0" smtClean="0">
                <a:latin typeface="Courier New" pitchFamily="49" charset="0"/>
                <a:cs typeface="Courier New" pitchFamily="49" charset="0"/>
              </a:rPr>
              <a:t>st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byte Ex = 3 bytes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1400" baseline="30000" dirty="0" smtClean="0">
                <a:latin typeface="Courier New" pitchFamily="49" charset="0"/>
                <a:cs typeface="Courier New" pitchFamily="49" charset="0"/>
              </a:rPr>
              <a:t>st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byte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Fx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= 4 bytes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UTF-8 In More Detail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2587626"/>
              </p:ext>
            </p:extLst>
          </p:nvPr>
        </p:nvGraphicFramePr>
        <p:xfrm>
          <a:off x="446314" y="1828800"/>
          <a:ext cx="7620000" cy="12271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6306"/>
                <a:gridCol w="1185685"/>
                <a:gridCol w="1185685"/>
                <a:gridCol w="1106639"/>
                <a:gridCol w="1185685"/>
              </a:tblGrid>
              <a:tr h="245428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Scalar Value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First Byte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600" dirty="0">
                          <a:effectLst/>
                        </a:rPr>
                        <a:t>Second Byte</a:t>
                      </a:r>
                      <a:endParaRPr lang="en-US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Third Byte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600">
                          <a:effectLst/>
                        </a:rPr>
                        <a:t>Fourth Byte</a:t>
                      </a:r>
                      <a:endParaRPr lang="en-US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5428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00000000 0xxxxxxx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0xxxxxxx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245428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00000yyy yyxxxxxx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110yyyyy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10xxxxxx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245428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zzzzyyyy yyxxxxxx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1110zzzz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10yyyyyy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10xxxxxx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 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  <a:tr h="245428"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000uuuuu zzzzyyyy yyxxxxxx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11110uuu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10uuzzzz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10yyyyyy</a:t>
                      </a:r>
                      <a:endParaRPr lang="en-US" sz="200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>
                        <a:spcBef>
                          <a:spcPts val="0"/>
                        </a:spcBef>
                        <a:spcAft>
                          <a:spcPts val="60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10xxxxxx</a:t>
                      </a:r>
                      <a:endParaRPr lang="en-US" sz="2000" dirty="0">
                        <a:effectLst/>
                        <a:latin typeface="Courier New" panose="02070309020205020404" pitchFamily="49" charset="0"/>
                        <a:ea typeface="Times New Roman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457200" y="1219200"/>
            <a:ext cx="7543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</a:tabLst>
            </a:pPr>
            <a:r>
              <a:rPr lang="en-US" altLang="en-US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 more detail, the byte pattern is (by bit position):</a:t>
            </a:r>
            <a:endParaRPr lang="en-US" alt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3200400"/>
            <a:ext cx="7543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For example, the code point sequence U+004D capital M is represented by the single byte 4D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/>
              <a:t>U+0411, the Cyrillic Capital BE, </a:t>
            </a:r>
            <a:r>
              <a:rPr lang="en-US" dirty="0" smtClean="0"/>
              <a:t>    becomes </a:t>
            </a:r>
            <a:r>
              <a:rPr lang="en-US" dirty="0"/>
              <a:t>the 2-byte sequence D0 </a:t>
            </a:r>
            <a:r>
              <a:rPr lang="en-US" dirty="0" smtClean="0"/>
              <a:t>91</a:t>
            </a:r>
          </a:p>
          <a:p>
            <a:endParaRPr lang="en-US" dirty="0" smtClean="0"/>
          </a:p>
          <a:p>
            <a:r>
              <a:rPr lang="en-US" dirty="0"/>
              <a:t>U+4E8C, the Han character 'two twice,' </a:t>
            </a:r>
            <a:r>
              <a:rPr lang="en-US" dirty="0" smtClean="0"/>
              <a:t>       becomes </a:t>
            </a:r>
            <a:r>
              <a:rPr lang="en-US" dirty="0"/>
              <a:t>the 3-byte sequence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E4 </a:t>
            </a:r>
            <a:r>
              <a:rPr lang="en-US" dirty="0"/>
              <a:t>BA 8C</a:t>
            </a:r>
          </a:p>
          <a:p>
            <a:endParaRPr lang="en-US" dirty="0" smtClean="0"/>
          </a:p>
          <a:p>
            <a:r>
              <a:rPr lang="en-US" dirty="0"/>
              <a:t>U+10302, the Old Italic letter KE,  </a:t>
            </a:r>
            <a:r>
              <a:rPr lang="en-US" dirty="0" smtClean="0"/>
              <a:t>     becomes </a:t>
            </a:r>
            <a:r>
              <a:rPr lang="en-US" dirty="0"/>
              <a:t>the 4-byte sequence F0 90 8C 82</a:t>
            </a:r>
          </a:p>
          <a:p>
            <a:endParaRPr lang="en-US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083050"/>
            <a:ext cx="22860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4648200"/>
            <a:ext cx="316708" cy="253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357813"/>
            <a:ext cx="228600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5059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7772400" cy="1143000"/>
          </a:xfrm>
        </p:spPr>
        <p:txBody>
          <a:bodyPr/>
          <a:lstStyle/>
          <a:p>
            <a:r>
              <a:rPr lang="en-US" sz="4000" dirty="0" smtClean="0"/>
              <a:t>UTF-8 Unicode Example (2 bytes):</a:t>
            </a:r>
            <a:endParaRPr lang="en-US" sz="400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62088"/>
            <a:ext cx="6559449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2269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 Data Types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</a:t>
            </a:r>
            <a:r>
              <a:rPr lang="en-US" dirty="0" smtClean="0"/>
              <a:t>ntegers</a:t>
            </a:r>
          </a:p>
          <a:p>
            <a:r>
              <a:rPr lang="en-US" dirty="0" smtClean="0"/>
              <a:t>floating-point</a:t>
            </a:r>
          </a:p>
          <a:p>
            <a:r>
              <a:rPr lang="en-US" dirty="0"/>
              <a:t>f</a:t>
            </a:r>
            <a:r>
              <a:rPr lang="en-US" dirty="0" smtClean="0"/>
              <a:t>ixed-point</a:t>
            </a:r>
          </a:p>
          <a:p>
            <a:r>
              <a:rPr lang="en-US" dirty="0" smtClean="0"/>
              <a:t>bit</a:t>
            </a:r>
          </a:p>
          <a:p>
            <a:r>
              <a:rPr lang="en-US" dirty="0" smtClean="0"/>
              <a:t>Which to choose?</a:t>
            </a:r>
          </a:p>
          <a:p>
            <a:pPr lvl="1"/>
            <a:r>
              <a:rPr lang="en-US" dirty="0" smtClean="0"/>
              <a:t>Range of values represented</a:t>
            </a:r>
          </a:p>
          <a:p>
            <a:pPr lvl="1"/>
            <a:r>
              <a:rPr lang="en-US" dirty="0" smtClean="0"/>
              <a:t>Amount of storage space required</a:t>
            </a:r>
          </a:p>
          <a:p>
            <a:pPr lvl="1"/>
            <a:r>
              <a:rPr lang="en-US" dirty="0" smtClean="0"/>
              <a:t>Display width – maximum number of characters to be displayed</a:t>
            </a:r>
          </a:p>
          <a:p>
            <a:pPr lvl="1"/>
            <a:r>
              <a:rPr lang="en-US" dirty="0" smtClean="0"/>
              <a:t>Precision needed for floating point numbers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UTF-8 </a:t>
            </a:r>
            <a:r>
              <a:rPr lang="en-US" sz="4000" dirty="0"/>
              <a:t>U</a:t>
            </a:r>
            <a:r>
              <a:rPr lang="en-US" sz="4000" dirty="0" smtClean="0"/>
              <a:t>nicode Example (3 bytes)</a:t>
            </a:r>
            <a:endParaRPr lang="en-US" sz="4000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43706"/>
            <a:ext cx="6400800" cy="495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32306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TEMPORAL DATA TYPES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363317"/>
              </p:ext>
            </p:extLst>
          </p:nvPr>
        </p:nvGraphicFramePr>
        <p:xfrm>
          <a:off x="381000" y="1828800"/>
          <a:ext cx="80010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9255"/>
                <a:gridCol w="1818409"/>
                <a:gridCol w="2691245"/>
                <a:gridCol w="218209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FORMAT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1000-01-01 TO 9999-12-31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YYYY-MM-DD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-838:59:59</a:t>
                      </a:r>
                      <a:r>
                        <a:rPr lang="en-US" baseline="0" dirty="0" smtClean="0"/>
                        <a:t> TO 838:59:59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HH:MM:SS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1000-01-01 00:00:00 TO</a:t>
                      </a:r>
                    </a:p>
                    <a:p>
                      <a:r>
                        <a:rPr lang="en-US" dirty="0" smtClean="0"/>
                        <a:t>9999-12-31 23:59:59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YYYY-MM-DD HH:MM:SS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TIMESTAMP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1970-01-01</a:t>
                      </a:r>
                      <a:r>
                        <a:rPr lang="en-US" baseline="0" dirty="0" smtClean="0"/>
                        <a:t> 00:00:00 TO</a:t>
                      </a:r>
                    </a:p>
                    <a:p>
                      <a:r>
                        <a:rPr lang="en-US" baseline="0" dirty="0" smtClean="0"/>
                        <a:t>SOMETIME IN 2037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YYYY-MM-DD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HH:MM:SS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BYTE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YEAR(2) 1970</a:t>
                      </a:r>
                      <a:r>
                        <a:rPr lang="en-US" baseline="0" dirty="0" smtClean="0"/>
                        <a:t> TO 2069</a:t>
                      </a:r>
                    </a:p>
                    <a:p>
                      <a:r>
                        <a:rPr lang="en-US" baseline="0" dirty="0" smtClean="0"/>
                        <a:t>YEAR(4) 1901 TO 2069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YYYY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52578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 the international standard ISO 8601 - </a:t>
            </a:r>
            <a:r>
              <a:rPr lang="en-US" u="sng" dirty="0" smtClean="0"/>
              <a:t>Data elements and interchange formats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- Date format is always in descending order: ‘YYYY-MM-DD’</a:t>
            </a:r>
            <a:br>
              <a:rPr lang="en-US" dirty="0" smtClean="0"/>
            </a:br>
            <a:r>
              <a:rPr lang="en-US" dirty="0" smtClean="0"/>
              <a:t>- Time format is always in descending order: ‘</a:t>
            </a:r>
            <a:r>
              <a:rPr lang="en-US" dirty="0" err="1" smtClean="0"/>
              <a:t>hh:mm:ss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The ensures that sorting will always be possible.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for Table 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primary key for the table?</a:t>
            </a:r>
          </a:p>
          <a:p>
            <a:r>
              <a:rPr lang="en-US" dirty="0" smtClean="0"/>
              <a:t>Is an imposed, auto-incrementing key being used?</a:t>
            </a:r>
          </a:p>
          <a:p>
            <a:r>
              <a:rPr lang="en-US" dirty="0" smtClean="0"/>
              <a:t>What data type will be used for each field?</a:t>
            </a:r>
          </a:p>
          <a:p>
            <a:r>
              <a:rPr lang="en-US" dirty="0" smtClean="0"/>
              <a:t>Are there precision issues?</a:t>
            </a:r>
          </a:p>
          <a:p>
            <a:r>
              <a:rPr lang="en-US" dirty="0" smtClean="0"/>
              <a:t>Is it permissible for a field to be left empty… contain a null value?</a:t>
            </a:r>
          </a:p>
          <a:p>
            <a:r>
              <a:rPr lang="en-US" dirty="0" smtClean="0"/>
              <a:t>What considerations are needed for character set and collation rules?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Datatype</a:t>
            </a:r>
            <a:r>
              <a:rPr lang="en-US" dirty="0" smtClean="0"/>
              <a:t> and Collation can be defined in Table creation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524000"/>
            <a:ext cx="8229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CREATE TABLE </a:t>
            </a:r>
            <a:r>
              <a:rPr lang="en-US" dirty="0" err="1" smtClean="0"/>
              <a:t>tableName</a:t>
            </a:r>
            <a:endParaRPr lang="en-US" dirty="0" smtClean="0"/>
          </a:p>
          <a:p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(</a:t>
            </a:r>
          </a:p>
          <a:p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err="1" smtClean="0">
                <a:sym typeface="Wingdings" pitchFamily="2" charset="2"/>
              </a:rPr>
              <a:t>keyF</a:t>
            </a:r>
            <a:r>
              <a:rPr lang="en-US" dirty="0" err="1" smtClean="0"/>
              <a:t>ieldName</a:t>
            </a:r>
            <a:r>
              <a:rPr lang="en-US" dirty="0" smtClean="0"/>
              <a:t> </a:t>
            </a:r>
            <a:r>
              <a:rPr lang="en-US" dirty="0" err="1" smtClean="0"/>
              <a:t>dataType</a:t>
            </a:r>
            <a:r>
              <a:rPr lang="en-US" dirty="0" smtClean="0"/>
              <a:t> modifiers NOT NULL AUTO_INCREMENT,</a:t>
            </a:r>
          </a:p>
          <a:p>
            <a:r>
              <a:rPr lang="en-US" dirty="0" smtClean="0">
                <a:sym typeface="Wingdings" pitchFamily="2" charset="2"/>
              </a:rPr>
              <a:t>fieldName2 </a:t>
            </a:r>
            <a:r>
              <a:rPr lang="en-US" dirty="0" err="1" smtClean="0">
                <a:sym typeface="Wingdings" pitchFamily="2" charset="2"/>
              </a:rPr>
              <a:t>dataType</a:t>
            </a:r>
            <a:r>
              <a:rPr lang="en-US" dirty="0" smtClean="0">
                <a:sym typeface="Wingdings" pitchFamily="2" charset="2"/>
              </a:rPr>
              <a:t>(format),</a:t>
            </a:r>
          </a:p>
          <a:p>
            <a:r>
              <a:rPr lang="en-US" dirty="0" smtClean="0">
                <a:sym typeface="Wingdings" pitchFamily="2" charset="2"/>
              </a:rPr>
              <a:t>fieldName3 </a:t>
            </a:r>
            <a:r>
              <a:rPr lang="en-US" dirty="0" err="1" smtClean="0">
                <a:sym typeface="Wingdings" pitchFamily="2" charset="2"/>
              </a:rPr>
              <a:t>dataType</a:t>
            </a:r>
            <a:r>
              <a:rPr lang="en-US" dirty="0" smtClean="0">
                <a:sym typeface="Wingdings" pitchFamily="2" charset="2"/>
              </a:rPr>
              <a:t>,</a:t>
            </a:r>
          </a:p>
          <a:p>
            <a:r>
              <a:rPr lang="en-US" dirty="0" smtClean="0">
                <a:sym typeface="Wingdings" pitchFamily="2" charset="2"/>
              </a:rPr>
              <a:t>PRIMARY KEY (</a:t>
            </a:r>
            <a:r>
              <a:rPr lang="en-US" dirty="0" err="1" smtClean="0">
                <a:sym typeface="Wingdings" pitchFamily="2" charset="2"/>
              </a:rPr>
              <a:t>keyFieldName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r>
              <a:rPr lang="en-US" dirty="0" smtClean="0">
                <a:sym typeface="Wingdings" pitchFamily="2" charset="2"/>
              </a:rPr>
              <a:t>) DEFAULT CHARSET= </a:t>
            </a:r>
            <a:r>
              <a:rPr lang="en-US" dirty="0" err="1" smtClean="0">
                <a:sym typeface="Wingdings" pitchFamily="2" charset="2"/>
              </a:rPr>
              <a:t>charset</a:t>
            </a:r>
            <a:r>
              <a:rPr lang="en-US" dirty="0" smtClean="0">
                <a:sym typeface="Wingdings" pitchFamily="2" charset="2"/>
              </a:rPr>
              <a:t>;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For example: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/>
              <a:t>mysql</a:t>
            </a:r>
            <a:r>
              <a:rPr lang="en-US" dirty="0" smtClean="0"/>
              <a:t> &gt;  </a:t>
            </a:r>
            <a:r>
              <a:rPr lang="en-US" dirty="0" smtClean="0">
                <a:sym typeface="Wingdings" pitchFamily="2" charset="2"/>
              </a:rPr>
              <a:t>CREATE TABLE customers (</a:t>
            </a:r>
          </a:p>
          <a:p>
            <a:r>
              <a:rPr lang="en-US" dirty="0" err="1" smtClean="0">
                <a:sym typeface="Wingdings" pitchFamily="2" charset="2"/>
              </a:rPr>
              <a:t>custId</a:t>
            </a:r>
            <a:r>
              <a:rPr lang="en-US" dirty="0" smtClean="0">
                <a:sym typeface="Wingdings" pitchFamily="2" charset="2"/>
              </a:rPr>
              <a:t> INT(4) UNSIGNED NOT NULL AUTO_INCREMENT,</a:t>
            </a:r>
          </a:p>
          <a:p>
            <a:r>
              <a:rPr lang="en-US" dirty="0" err="1" smtClean="0">
                <a:sym typeface="Wingdings" pitchFamily="2" charset="2"/>
              </a:rPr>
              <a:t>custFIrstName</a:t>
            </a:r>
            <a:r>
              <a:rPr lang="en-US" dirty="0" smtClean="0">
                <a:sym typeface="Wingdings" pitchFamily="2" charset="2"/>
              </a:rPr>
              <a:t> VARCHAR(30),</a:t>
            </a:r>
          </a:p>
          <a:p>
            <a:r>
              <a:rPr lang="en-US" dirty="0" err="1" smtClean="0">
                <a:sym typeface="Wingdings" pitchFamily="2" charset="2"/>
              </a:rPr>
              <a:t>custLastName</a:t>
            </a:r>
            <a:r>
              <a:rPr lang="en-US" dirty="0" smtClean="0">
                <a:sym typeface="Wingdings" pitchFamily="2" charset="2"/>
              </a:rPr>
              <a:t> VARCHAR(30) NOT NULL,</a:t>
            </a:r>
          </a:p>
          <a:p>
            <a:r>
              <a:rPr lang="en-US" dirty="0" err="1" smtClean="0"/>
              <a:t>custJoinDate</a:t>
            </a:r>
            <a:r>
              <a:rPr lang="en-US" dirty="0" smtClean="0"/>
              <a:t> DATE NOT NULL,</a:t>
            </a:r>
          </a:p>
          <a:p>
            <a:r>
              <a:rPr lang="en-US" dirty="0" smtClean="0"/>
              <a:t>PRIMARY KEY (</a:t>
            </a:r>
            <a:r>
              <a:rPr lang="en-US" dirty="0" err="1" smtClean="0"/>
              <a:t>custId</a:t>
            </a:r>
            <a:r>
              <a:rPr lang="en-US" dirty="0" smtClean="0"/>
              <a:t>)</a:t>
            </a:r>
          </a:p>
          <a:p>
            <a:r>
              <a:rPr lang="en-US" dirty="0" smtClean="0"/>
              <a:t>)</a:t>
            </a:r>
            <a:r>
              <a:rPr lang="en-US" dirty="0" smtClean="0">
                <a:sym typeface="Wingdings" pitchFamily="2" charset="2"/>
              </a:rPr>
              <a:t> DEFAULT CHARSET=utf8</a:t>
            </a:r>
            <a:r>
              <a:rPr lang="en-US" dirty="0" smtClean="0"/>
              <a:t>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Integral Data Types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397000"/>
          <a:ext cx="60960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SIGNED 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UNSIGNED RANGE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TINY</a:t>
                      </a:r>
                      <a:r>
                        <a:rPr lang="en-US" baseline="0" dirty="0" smtClean="0"/>
                        <a:t>INT</a:t>
                      </a:r>
                    </a:p>
                    <a:p>
                      <a:r>
                        <a:rPr lang="en-US" baseline="0" dirty="0" smtClean="0"/>
                        <a:t>BOOL</a:t>
                      </a:r>
                    </a:p>
                    <a:p>
                      <a:r>
                        <a:rPr lang="en-US" baseline="0" dirty="0" smtClean="0"/>
                        <a:t> (0 or not)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BYTE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-128</a:t>
                      </a:r>
                      <a:r>
                        <a:rPr lang="en-US" baseline="0" dirty="0" smtClean="0"/>
                        <a:t> TO  +127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256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SMALLINT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-32768 TO +32,767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65535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MEDIUMINT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-8388608 TO + 8388607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16777215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-2147683648 TO +2147683647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4294967295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BIGINT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-9.2 X 10^18 TO +9.2X</a:t>
                      </a:r>
                      <a:r>
                        <a:rPr lang="en-US" baseline="0" dirty="0" smtClean="0"/>
                        <a:t> 10^18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1.8 X 10^19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Floating-point Data Types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r>
                        <a:rPr lang="en-US" baseline="0" dirty="0" smtClean="0"/>
                        <a:t>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STORAGE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FLOAT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BYTES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BYTES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3048000"/>
            <a:ext cx="7696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designer can set the size and precision for either floating-point type:</a:t>
            </a:r>
          </a:p>
          <a:p>
            <a:endParaRPr lang="en-US" dirty="0" smtClean="0"/>
          </a:p>
          <a:p>
            <a:r>
              <a:rPr lang="en-US" dirty="0"/>
              <a:t>h</a:t>
            </a:r>
            <a:r>
              <a:rPr lang="en-US" dirty="0" smtClean="0"/>
              <a:t>eight FLOAT(5,2) -&gt; 5 DIGITS, TWO OF WHICH ARE DECIMAL POSITIONS</a:t>
            </a:r>
          </a:p>
          <a:p>
            <a:endParaRPr lang="en-US" dirty="0"/>
          </a:p>
          <a:p>
            <a:r>
              <a:rPr lang="en-US" dirty="0"/>
              <a:t>w</a:t>
            </a:r>
            <a:r>
              <a:rPr lang="en-US" dirty="0" smtClean="0"/>
              <a:t>eight DOUBLE(4,1) -&gt; 4DIGITS, ONE OF WHICH IS A DECIMAL POSITION</a:t>
            </a:r>
          </a:p>
          <a:p>
            <a:endParaRPr lang="en-US" dirty="0"/>
          </a:p>
          <a:p>
            <a:r>
              <a:rPr lang="en-US" dirty="0" smtClean="0"/>
              <a:t>Without size and precision, the defaults are used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Fixed-Point Data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DECIMAL or NUMERIC</a:t>
            </a:r>
          </a:p>
          <a:p>
            <a:pPr lvl="1"/>
            <a:r>
              <a:rPr lang="en-US" dirty="0" smtClean="0"/>
              <a:t> Size and precision can be set</a:t>
            </a:r>
          </a:p>
          <a:p>
            <a:pPr lvl="1"/>
            <a:r>
              <a:rPr lang="en-US" dirty="0" smtClean="0"/>
              <a:t>Defaults to (10,0)</a:t>
            </a:r>
          </a:p>
          <a:p>
            <a:pPr lvl="1"/>
            <a:r>
              <a:rPr lang="en-US" dirty="0" smtClean="0"/>
              <a:t>Stored as exactly as possible (e.g. Binary Coded Decimal)</a:t>
            </a:r>
          </a:p>
          <a:p>
            <a:pPr lvl="1"/>
            <a:r>
              <a:rPr lang="en-US" dirty="0" smtClean="0"/>
              <a:t>No rounding errors</a:t>
            </a:r>
          </a:p>
          <a:p>
            <a:pPr lvl="1"/>
            <a:r>
              <a:rPr lang="en-US" dirty="0" smtClean="0"/>
              <a:t>Processed more slowly with greater precision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 Data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BIT(5)specifies storage in 5 bits</a:t>
            </a:r>
          </a:p>
          <a:p>
            <a:r>
              <a:rPr lang="en-US" dirty="0" smtClean="0"/>
              <a:t>Range is from 1 to 64 bits</a:t>
            </a:r>
          </a:p>
          <a:p>
            <a:r>
              <a:rPr lang="en-US" dirty="0" smtClean="0"/>
              <a:t>Values are stored in binary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 Data Types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811722"/>
              </p:ext>
            </p:extLst>
          </p:nvPr>
        </p:nvGraphicFramePr>
        <p:xfrm>
          <a:off x="304801" y="1397000"/>
          <a:ext cx="8077198" cy="522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8082"/>
                <a:gridCol w="3144558"/>
                <a:gridCol w="314455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 </a:t>
                      </a:r>
                    </a:p>
                    <a:p>
                      <a:r>
                        <a:rPr lang="en-US" dirty="0" smtClean="0"/>
                        <a:t>TINYTEXT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FIXED</a:t>
                      </a:r>
                      <a:r>
                        <a:rPr lang="en-US" baseline="0" dirty="0" smtClean="0"/>
                        <a:t> LENGTH NON-BINARY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 store </a:t>
                      </a:r>
                      <a:r>
                        <a:rPr lang="en-US" baseline="0" dirty="0" smtClean="0"/>
                        <a:t>1 to 256 characters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VARCHAR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LENGTH NON-BINARY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 store up to 65535 characters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LENGTH NON-BINARY</a:t>
                      </a:r>
                      <a:r>
                        <a:rPr lang="en-US" baseline="0" dirty="0" smtClean="0"/>
                        <a:t>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Like </a:t>
                      </a:r>
                      <a:r>
                        <a:rPr lang="en-US" dirty="0" err="1" smtClean="0"/>
                        <a:t>varchar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COMES</a:t>
                      </a:r>
                      <a:r>
                        <a:rPr lang="en-US" baseline="0" dirty="0" smtClean="0"/>
                        <a:t> IN… SEE BLOB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BINARY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FIXED LENGTH 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String</a:t>
                      </a:r>
                      <a:r>
                        <a:rPr lang="en-US" baseline="0" dirty="0" smtClean="0"/>
                        <a:t> stored as bit patterns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VARBINARY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</a:t>
                      </a:r>
                      <a:r>
                        <a:rPr lang="en-US" baseline="0" dirty="0" smtClean="0"/>
                        <a:t> LENGTH 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DITTO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BLOB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LENGTH 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COMES IN TINYBLOB,</a:t>
                      </a:r>
                      <a:r>
                        <a:rPr lang="en-US" baseline="0" dirty="0" smtClean="0"/>
                        <a:t> BLOB, MEDIUMBLOB AND LONGBLOB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ENUMERATION</a:t>
                      </a:r>
                      <a:r>
                        <a:rPr lang="en-US" baseline="0" dirty="0" smtClean="0"/>
                        <a:t>  - SET OF FIXED LEGAL VALUES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SET CONSISTING OF FIXED</a:t>
                      </a:r>
                      <a:r>
                        <a:rPr lang="en-US" baseline="0" dirty="0" smtClean="0"/>
                        <a:t> SET OF LEGAL VALUES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Cautionary 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programmer inserts data into a field that exceeds the size configured in the creation query, the DBMS simply accepts that value.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Picking a String Data Type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Binary </a:t>
            </a:r>
            <a:r>
              <a:rPr lang="en-US" dirty="0" err="1" smtClean="0"/>
              <a:t>vs</a:t>
            </a:r>
            <a:r>
              <a:rPr lang="en-US" dirty="0" smtClean="0"/>
              <a:t> non-binary</a:t>
            </a:r>
          </a:p>
          <a:p>
            <a:pPr lvl="1"/>
            <a:r>
              <a:rPr lang="en-US" dirty="0" smtClean="0"/>
              <a:t>Character set important?</a:t>
            </a:r>
          </a:p>
          <a:p>
            <a:pPr lvl="1"/>
            <a:r>
              <a:rPr lang="en-US" dirty="0" smtClean="0"/>
              <a:t>Collating sequence important?</a:t>
            </a:r>
          </a:p>
          <a:p>
            <a:r>
              <a:rPr lang="en-US" dirty="0" smtClean="0"/>
              <a:t>Biggest value that will need to be stored</a:t>
            </a:r>
          </a:p>
          <a:p>
            <a:r>
              <a:rPr lang="en-US" dirty="0" smtClean="0"/>
              <a:t>Use fixed amount of storage or variable</a:t>
            </a:r>
          </a:p>
          <a:p>
            <a:r>
              <a:rPr lang="en-US" dirty="0" smtClean="0"/>
              <a:t>How trailing spaces should be handled</a:t>
            </a:r>
          </a:p>
          <a:p>
            <a:r>
              <a:rPr lang="en-US" dirty="0" smtClean="0"/>
              <a:t>ENUM or SET</a:t>
            </a:r>
          </a:p>
          <a:p>
            <a:pPr lvl="1"/>
            <a:r>
              <a:rPr lang="en-US" dirty="0" smtClean="0"/>
              <a:t>Use for fixed set of values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558</TotalTime>
  <Words>1407</Words>
  <Application>Microsoft Office PowerPoint</Application>
  <PresentationFormat>On-screen Show (4:3)</PresentationFormat>
  <Paragraphs>358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Adjacency</vt:lpstr>
      <vt:lpstr>MySQL Datatypes</vt:lpstr>
      <vt:lpstr>Numeric Data Types</vt:lpstr>
      <vt:lpstr>Integral Data Types</vt:lpstr>
      <vt:lpstr>Floating-point Data Types</vt:lpstr>
      <vt:lpstr>Fixed-Point Data Types</vt:lpstr>
      <vt:lpstr>BIT Data Type</vt:lpstr>
      <vt:lpstr>String Data Types</vt:lpstr>
      <vt:lpstr>Cautionary Note</vt:lpstr>
      <vt:lpstr>Picking a String Data Type</vt:lpstr>
      <vt:lpstr>Collation Types</vt:lpstr>
      <vt:lpstr>Byte vs Character</vt:lpstr>
      <vt:lpstr>Binary vs Non-Binary Strings</vt:lpstr>
      <vt:lpstr>Some Example Character Sets</vt:lpstr>
      <vt:lpstr>Some Example Collations</vt:lpstr>
      <vt:lpstr>Example ASCII Characters</vt:lpstr>
      <vt:lpstr>UTF-8 Unicode Example:</vt:lpstr>
      <vt:lpstr>UTF-8 Unicode 2-bytes</vt:lpstr>
      <vt:lpstr>UTF-8 In More Detail</vt:lpstr>
      <vt:lpstr>UTF-8 Unicode Example (2 bytes):</vt:lpstr>
      <vt:lpstr>UTF-8 Unicode Example (3 bytes)</vt:lpstr>
      <vt:lpstr>TEMPORAL DATA TYPES</vt:lpstr>
      <vt:lpstr>Planning for Table Creation</vt:lpstr>
      <vt:lpstr>Datatype and Collation can be defined in Table creation</vt:lpstr>
    </vt:vector>
  </TitlesOfParts>
  <Company>Coleman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MySQL Datatypes</dc:title>
  <dc:creator>charliem</dc:creator>
  <cp:lastModifiedBy>Wyatt, John</cp:lastModifiedBy>
  <cp:revision>53</cp:revision>
  <dcterms:created xsi:type="dcterms:W3CDTF">2010-10-20T21:01:29Z</dcterms:created>
  <dcterms:modified xsi:type="dcterms:W3CDTF">2014-08-11T17:40:51Z</dcterms:modified>
</cp:coreProperties>
</file>